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4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5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6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7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7" r:id="rId3"/>
    <p:sldId id="265" r:id="rId4"/>
    <p:sldId id="267" r:id="rId5"/>
    <p:sldId id="268" r:id="rId6"/>
    <p:sldId id="266" r:id="rId7"/>
    <p:sldId id="269" r:id="rId8"/>
    <p:sldId id="270" r:id="rId9"/>
    <p:sldId id="271" r:id="rId10"/>
    <p:sldId id="272" r:id="rId11"/>
    <p:sldId id="273" r:id="rId12"/>
    <p:sldId id="274" r:id="rId13"/>
    <p:sldId id="278" r:id="rId14"/>
    <p:sldId id="279" r:id="rId15"/>
    <p:sldId id="275" r:id="rId16"/>
    <p:sldId id="277" r:id="rId17"/>
    <p:sldId id="282" r:id="rId18"/>
    <p:sldId id="283" r:id="rId19"/>
    <p:sldId id="285" r:id="rId20"/>
    <p:sldId id="284" r:id="rId21"/>
    <p:sldId id="288" r:id="rId22"/>
    <p:sldId id="287" r:id="rId23"/>
    <p:sldId id="286" r:id="rId24"/>
    <p:sldId id="289" r:id="rId25"/>
    <p:sldId id="290" r:id="rId2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6281"/>
  </p:normalViewPr>
  <p:slideViewPr>
    <p:cSldViewPr snapToGrid="0" snapToObjects="1">
      <p:cViewPr varScale="1">
        <p:scale>
          <a:sx n="90" d="100"/>
          <a:sy n="90" d="100"/>
        </p:scale>
        <p:origin x="23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/>
      <dgm:spPr/>
      <dgm:t>
        <a:bodyPr/>
        <a:lstStyle/>
        <a:p>
          <a:r>
            <a:rPr lang="en-GB" dirty="0"/>
            <a:t>Outline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-1960" custLinFactNeighborY="69856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Da DATA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 err="1">
              <a:solidFill>
                <a:schemeClr val="accent5">
                  <a:lumMod val="20000"/>
                  <a:lumOff val="80000"/>
                </a:schemeClr>
              </a:solidFill>
            </a:rPr>
            <a:t>Teh</a:t>
          </a:r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 DATA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 err="1">
              <a:solidFill>
                <a:schemeClr val="accent5">
                  <a:lumMod val="20000"/>
                  <a:lumOff val="80000"/>
                </a:schemeClr>
              </a:solidFill>
            </a:rPr>
            <a:t>Deh</a:t>
          </a:r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 DATA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Y="44282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 err="1">
              <a:solidFill>
                <a:schemeClr val="accent5">
                  <a:lumMod val="20000"/>
                  <a:lumOff val="80000"/>
                </a:schemeClr>
              </a:solidFill>
            </a:rPr>
            <a:t>Teh</a:t>
          </a:r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 DATA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The Search.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0" custLinFactNeighborY="1804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/>
      <dgm:t>
        <a:bodyPr/>
        <a:lstStyle/>
        <a:p>
          <a:r>
            <a:rPr lang="en-GB" sz="4400" dirty="0"/>
            <a:t>Story</a:t>
          </a:r>
          <a:endParaRPr lang="en-GB" sz="3300" dirty="0"/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-25161" custLinFactNeighborY="-63199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Experiment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Experiment result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Reflecting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/>
      <dgm:t>
        <a:bodyPr/>
        <a:lstStyle/>
        <a:p>
          <a:r>
            <a:rPr lang="en-GB" sz="4400" dirty="0"/>
            <a:t>Story</a:t>
          </a:r>
          <a:endParaRPr lang="en-GB" sz="3300" dirty="0"/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-25161" custLinFactNeighborY="-63199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/>
      <dgm:t>
        <a:bodyPr/>
        <a:lstStyle/>
        <a:p>
          <a:r>
            <a:rPr lang="en-GB" sz="4400" dirty="0"/>
            <a:t>Story</a:t>
          </a:r>
          <a:endParaRPr lang="en-GB" sz="3300" dirty="0"/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-25161" custLinFactNeighborY="-63199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bg2">
            <a:lumMod val="10000"/>
          </a:schemeClr>
        </a:solidFill>
      </dgm:spPr>
      <dgm:t>
        <a:bodyPr/>
        <a:lstStyle/>
        <a:p>
          <a:r>
            <a:rPr lang="en-GB" sz="4400" dirty="0"/>
            <a:t>What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0" custLinFactNeighborY="-10049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bg2">
            <a:lumMod val="10000"/>
          </a:schemeClr>
        </a:solidFill>
      </dgm:spPr>
      <dgm:t>
        <a:bodyPr/>
        <a:lstStyle/>
        <a:p>
          <a:r>
            <a:rPr lang="en-GB" sz="4400" dirty="0"/>
            <a:t>What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8571" custLinFactNeighborY="16723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4400" dirty="0">
              <a:solidFill>
                <a:schemeClr val="accent5">
                  <a:lumMod val="20000"/>
                  <a:lumOff val="80000"/>
                </a:schemeClr>
              </a:solidFill>
            </a:rPr>
            <a:t>How</a:t>
          </a:r>
          <a:endParaRPr lang="en-GB" sz="3300" dirty="0">
            <a:solidFill>
              <a:schemeClr val="accent5">
                <a:lumMod val="20000"/>
                <a:lumOff val="80000"/>
              </a:schemeClr>
            </a:solidFill>
          </a:endParaRP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Project objective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53B3C0-CF0D-3F4C-BEB7-BA2E06580406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23102912-3B24-6543-BD34-C6DA3937726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 sz="3300" dirty="0">
              <a:solidFill>
                <a:schemeClr val="accent5">
                  <a:lumMod val="20000"/>
                  <a:lumOff val="80000"/>
                </a:schemeClr>
              </a:solidFill>
            </a:rPr>
            <a:t>De DATA</a:t>
          </a:r>
        </a:p>
      </dgm:t>
    </dgm:pt>
    <dgm:pt modelId="{F979C7C8-09A3-F044-8BAD-F28C8890948C}" type="parTrans" cxnId="{DEE55BBF-AEE2-4C47-8148-12C4DCBB12EA}">
      <dgm:prSet/>
      <dgm:spPr/>
      <dgm:t>
        <a:bodyPr/>
        <a:lstStyle/>
        <a:p>
          <a:endParaRPr lang="en-GB"/>
        </a:p>
      </dgm:t>
    </dgm:pt>
    <dgm:pt modelId="{70192869-F9D4-D84E-88F3-40FB3AF117A3}" type="sibTrans" cxnId="{DEE55BBF-AEE2-4C47-8148-12C4DCBB12EA}">
      <dgm:prSet/>
      <dgm:spPr/>
      <dgm:t>
        <a:bodyPr/>
        <a:lstStyle/>
        <a:p>
          <a:endParaRPr lang="en-GB"/>
        </a:p>
      </dgm:t>
    </dgm:pt>
    <dgm:pt modelId="{9B5D21A1-BDA5-AB45-9362-3706AE44F37D}" type="pres">
      <dgm:prSet presAssocID="{BD53B3C0-CF0D-3F4C-BEB7-BA2E06580406}" presName="linear" presStyleCnt="0">
        <dgm:presLayoutVars>
          <dgm:animLvl val="lvl"/>
          <dgm:resizeHandles val="exact"/>
        </dgm:presLayoutVars>
      </dgm:prSet>
      <dgm:spPr/>
    </dgm:pt>
    <dgm:pt modelId="{9352D7B4-B105-AE4D-9B1B-9EB116B72CEB}" type="pres">
      <dgm:prSet presAssocID="{23102912-3B24-6543-BD34-C6DA39377266}" presName="parentText" presStyleLbl="node1" presStyleIdx="0" presStyleCnt="1" custLinFactNeighborX="7768" custLinFactNeighborY="-1">
        <dgm:presLayoutVars>
          <dgm:chMax val="0"/>
          <dgm:bulletEnabled val="1"/>
        </dgm:presLayoutVars>
      </dgm:prSet>
      <dgm:spPr/>
    </dgm:pt>
  </dgm:ptLst>
  <dgm:cxnLst>
    <dgm:cxn modelId="{E8850A00-BDF2-9D4F-92B5-21001AF05D22}" type="presOf" srcId="{23102912-3B24-6543-BD34-C6DA39377266}" destId="{9352D7B4-B105-AE4D-9B1B-9EB116B72CEB}" srcOrd="0" destOrd="0" presId="urn:microsoft.com/office/officeart/2005/8/layout/vList2"/>
    <dgm:cxn modelId="{00C44410-20D4-D747-9DEB-FA255E5DD3E9}" type="presOf" srcId="{BD53B3C0-CF0D-3F4C-BEB7-BA2E06580406}" destId="{9B5D21A1-BDA5-AB45-9362-3706AE44F37D}" srcOrd="0" destOrd="0" presId="urn:microsoft.com/office/officeart/2005/8/layout/vList2"/>
    <dgm:cxn modelId="{DEE55BBF-AEE2-4C47-8148-12C4DCBB12EA}" srcId="{BD53B3C0-CF0D-3F4C-BEB7-BA2E06580406}" destId="{23102912-3B24-6543-BD34-C6DA39377266}" srcOrd="0" destOrd="0" parTransId="{F979C7C8-09A3-F044-8BAD-F28C8890948C}" sibTransId="{70192869-F9D4-D84E-88F3-40FB3AF117A3}"/>
    <dgm:cxn modelId="{B766162A-E6C0-DB43-9465-52BB4B75002C}" type="presParOf" srcId="{9B5D21A1-BDA5-AB45-9362-3706AE44F37D}" destId="{9352D7B4-B105-AE4D-9B1B-9EB116B72CE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8541"/>
          <a:ext cx="4782347" cy="79150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Outline</a:t>
          </a:r>
        </a:p>
      </dsp:txBody>
      <dsp:txXfrm>
        <a:off x="38638" y="47179"/>
        <a:ext cx="4705071" cy="7142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Da DATA</a:t>
          </a:r>
        </a:p>
      </dsp:txBody>
      <dsp:txXfrm>
        <a:off x="38638" y="42901"/>
        <a:ext cx="4705071" cy="71422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 err="1">
              <a:solidFill>
                <a:schemeClr val="accent5">
                  <a:lumMod val="20000"/>
                  <a:lumOff val="80000"/>
                </a:schemeClr>
              </a:solidFill>
            </a:rPr>
            <a:t>Teh</a:t>
          </a: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 DATA</a:t>
          </a:r>
        </a:p>
      </dsp:txBody>
      <dsp:txXfrm>
        <a:off x="38638" y="42901"/>
        <a:ext cx="4705071" cy="7142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8542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 err="1">
              <a:solidFill>
                <a:schemeClr val="accent5">
                  <a:lumMod val="20000"/>
                  <a:lumOff val="80000"/>
                </a:schemeClr>
              </a:solidFill>
            </a:rPr>
            <a:t>Deh</a:t>
          </a: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 DATA</a:t>
          </a:r>
        </a:p>
      </dsp:txBody>
      <dsp:txXfrm>
        <a:off x="38638" y="47180"/>
        <a:ext cx="4705071" cy="71422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 err="1">
              <a:solidFill>
                <a:schemeClr val="accent5">
                  <a:lumMod val="20000"/>
                  <a:lumOff val="80000"/>
                </a:schemeClr>
              </a:solidFill>
            </a:rPr>
            <a:t>Teh</a:t>
          </a: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 DATA</a:t>
          </a:r>
        </a:p>
      </dsp:txBody>
      <dsp:txXfrm>
        <a:off x="38638" y="42901"/>
        <a:ext cx="4705071" cy="71422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sp:txBody>
      <dsp:txXfrm>
        <a:off x="38638" y="42901"/>
        <a:ext cx="4705071" cy="71422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sp:txBody>
      <dsp:txXfrm>
        <a:off x="38638" y="42901"/>
        <a:ext cx="4705071" cy="71422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sp:txBody>
      <dsp:txXfrm>
        <a:off x="38638" y="42901"/>
        <a:ext cx="4705071" cy="71422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sp:txBody>
      <dsp:txXfrm>
        <a:off x="38638" y="42901"/>
        <a:ext cx="4705071" cy="71422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8542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The Search.</a:t>
          </a:r>
        </a:p>
      </dsp:txBody>
      <dsp:txXfrm>
        <a:off x="38638" y="47180"/>
        <a:ext cx="4705071" cy="71422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sp:txBody>
      <dsp:txXfrm>
        <a:off x="38638" y="42901"/>
        <a:ext cx="4705071" cy="714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0"/>
          <a:ext cx="4782347" cy="800033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Story</a:t>
          </a:r>
          <a:endParaRPr lang="en-GB" sz="3300" kern="1200" dirty="0"/>
        </a:p>
      </dsp:txBody>
      <dsp:txXfrm>
        <a:off x="39054" y="39054"/>
        <a:ext cx="4704239" cy="72192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sp:txBody>
      <dsp:txXfrm>
        <a:off x="38638" y="42901"/>
        <a:ext cx="4705071" cy="71422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Grouping the Airports</a:t>
          </a:r>
        </a:p>
      </dsp:txBody>
      <dsp:txXfrm>
        <a:off x="38638" y="42901"/>
        <a:ext cx="4705071" cy="71422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Experiment</a:t>
          </a:r>
        </a:p>
      </dsp:txBody>
      <dsp:txXfrm>
        <a:off x="38638" y="42901"/>
        <a:ext cx="4705071" cy="71422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Experiment result</a:t>
          </a:r>
        </a:p>
      </dsp:txBody>
      <dsp:txXfrm>
        <a:off x="38638" y="42901"/>
        <a:ext cx="4705071" cy="7142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Reflecting</a:t>
          </a:r>
        </a:p>
      </dsp:txBody>
      <dsp:txXfrm>
        <a:off x="38638" y="42901"/>
        <a:ext cx="4705071" cy="714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0"/>
          <a:ext cx="4782347" cy="800033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Story</a:t>
          </a:r>
          <a:endParaRPr lang="en-GB" sz="3300" kern="1200" dirty="0"/>
        </a:p>
      </dsp:txBody>
      <dsp:txXfrm>
        <a:off x="39054" y="39054"/>
        <a:ext cx="4704239" cy="7219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0"/>
          <a:ext cx="4782347" cy="800033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Story</a:t>
          </a:r>
          <a:endParaRPr lang="en-GB" sz="3300" kern="1200" dirty="0"/>
        </a:p>
      </dsp:txBody>
      <dsp:txXfrm>
        <a:off x="39054" y="39054"/>
        <a:ext cx="4704239" cy="7219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0"/>
          <a:ext cx="4782347" cy="800033"/>
        </a:xfrm>
        <a:prstGeom prst="roundRect">
          <a:avLst/>
        </a:prstGeom>
        <a:solidFill>
          <a:schemeClr val="bg2">
            <a:lumMod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What</a:t>
          </a:r>
        </a:p>
      </dsp:txBody>
      <dsp:txXfrm>
        <a:off x="39054" y="39054"/>
        <a:ext cx="4704239" cy="7219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13"/>
          <a:ext cx="4782347" cy="800033"/>
        </a:xfrm>
        <a:prstGeom prst="roundRect">
          <a:avLst/>
        </a:prstGeom>
        <a:solidFill>
          <a:schemeClr val="bg2">
            <a:lumMod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What</a:t>
          </a:r>
        </a:p>
      </dsp:txBody>
      <dsp:txXfrm>
        <a:off x="39054" y="39067"/>
        <a:ext cx="4704239" cy="7219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0"/>
          <a:ext cx="4782347" cy="800033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How</a:t>
          </a:r>
          <a:endParaRPr lang="en-GB" sz="3300" kern="1200" dirty="0">
            <a:solidFill>
              <a:schemeClr val="accent5">
                <a:lumMod val="20000"/>
                <a:lumOff val="80000"/>
              </a:schemeClr>
            </a:solidFill>
          </a:endParaRPr>
        </a:p>
      </dsp:txBody>
      <dsp:txXfrm>
        <a:off x="39054" y="39054"/>
        <a:ext cx="4704239" cy="7219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Project objective</a:t>
          </a:r>
        </a:p>
      </dsp:txBody>
      <dsp:txXfrm>
        <a:off x="38638" y="42901"/>
        <a:ext cx="4705071" cy="7142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2D7B4-B105-AE4D-9B1B-9EB116B72CEB}">
      <dsp:nvSpPr>
        <dsp:cNvPr id="0" name=""/>
        <dsp:cNvSpPr/>
      </dsp:nvSpPr>
      <dsp:spPr>
        <a:xfrm>
          <a:off x="0" y="4263"/>
          <a:ext cx="4782347" cy="791504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>
              <a:solidFill>
                <a:schemeClr val="accent5">
                  <a:lumMod val="20000"/>
                  <a:lumOff val="80000"/>
                </a:schemeClr>
              </a:solidFill>
            </a:rPr>
            <a:t>De DATA</a:t>
          </a:r>
        </a:p>
      </dsp:txBody>
      <dsp:txXfrm>
        <a:off x="38638" y="42901"/>
        <a:ext cx="4705071" cy="714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8:1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24575,'0'33'0,"1"11"0,1 28 0,-2 16 0,1 10 0,0-9 0,0 4-510,0-2 0,0 8 0,-1-4 510,1-16 0,0-3 0,1 1 0,-1 0 0,0-1 0,1-1 96,0-7 1,-1-1-1,1-2-96,1 25 0,-1-3 0,0-8 0,0-3 0,-1-7 0,-1-3 0,1-4 0,-2-2 0,1-8 0,0-2 1154,0 36-1154,0-16 87,0-15-87,-1-9 0,0-2 0,0 1 0,0 5 0,1 5 0,0 4 0,0 9 0,1 12 0,1 10 0,-1-38 0,0 2 0,0 5 0,1 0 0,0 1 0,-1 0 0,1 3 0,1 1 0,-1-3 0,1-2 0,-1-6 0,1-2 0,1 34 0,-1-24 0,0-17 0,-1-1 0,1 4 0,-1 1 0,-1-1 0,2-4 0,-1-5 0,0-1 0,2 4 0,-3-16 0,2 6 0,-2-12 0,0 6 0,0-2 0,-1-4 0,0-1 0,0-2 0,0 3 0,0 9 0,0 2 0,-1 1 0,-1-1 0,0-8 0,0-10 0,1-4 0,1-4 0,0 3 0,0-4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9:21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24575,'-2'10'0,"1"10"0,1 16 0,-1 14 0,-1 9 0,1-1 0,0-6 0,1-7 0,-1-7 0,0-8 0,-1-10 0,0-8 0,2-4 0,-2-4 0,2-1 0,1-1 0,8-10 0,-6 5 0,5-6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9:26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1177 24575,'10'-22'0,"22"-29"0,-5 9 0,4-6 0,12-15 0,3-3 0,8-10 0,3 0 0,-1 1 0,1 3 0,-3 7 0,0 5 0,-8 10 0,-2 4 0,25-20 0,-14 19 0,-11 11 0,-1 2 0,6-7 0,1-2 0,-5 3 0,-12 11 0,-16 13 0,-9 8 0,-6 5 0,-2 2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9:2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24575,'5'16'0,"13"17"0,20 29 0,-8-15 0,3 4 0,8 10 0,2 3 0,5 7 0,0 1 0,2 0 0,0-2 0,-3-6 0,-1-4 0,-7-10 0,-1-5 0,19 14 0,-30-34 0,-11-15 0,-15-16 0,1-11 0,6-15 0,-4 12 0,3-3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9:30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802 0 24575,'-20'21'0,"3"-1"0,-28 32 0,-8 16 0,19-23 0,-3 4 0,-1 1 0,1 1 0,2-3 0,2-2 0,-22 28 0,10-18 0,7-12 0,7-12 0,4-4 0,2-6 0,0-1 0,-1 0 0,-1 3 0,-4 4 0,-2 3 0,1-1 0,6-5 0,9-8 0,10-9 0,3-4 0,3-2 0,-1 0 0,20-13 0,-14 10 0,16-11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9:3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328 103 24575,'0'-17'0,"1"0"0,1 0 0,3 1 0,2 4 0,2 3 0,0 4 0,1 2 0,-1 1 0,3 1 0,5 0 0,7 1 0,7 0 0,0 0 0,-7-1 0,-10 0 0,-10 1 0,-2 2 0,0 3 0,-1 3 0,-1 8 0,-1 7 0,-2 6 0,-2-1 0,-2-4 0,-3-8 0,-6-2 0,-6 0 0,-3-1 0,-1 0 0,-3 2 0,-3 2 0,-6 2 0,-4 5 0,-1 1 0,2 1 0,4 2 0,4-3 0,3-1 0,2-2 0,4-2 0,6-4 0,8-6 0,5-4 0,3-3 0,1 1 0,-1 1 0,-1 2 0,-1 2 0,0-1 0,3-2 0,8-6 0,19-9 0,32-4 0,40-2 0,-38 9 0,2 0 0,1 2 0,0 1 0,-8 0 0,-3 0 0,17-1 0,-29 1 0,-22 1 0,-8 1 0,0 1 0,5-2 0,0 1 0,-1-1 0,-1 1 0,-5 0 0,-2 1 0,-2 0 0,8 4 0,-8-3 0,6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8:2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24575,'0'14'0,"1"13"0,0 20 0,1 15 0,2 8 0,-1 1 0,0-8 0,-2-6 0,-1-11 0,0-8 0,2-4 0,-1-4 0,0 1 0,1 6 0,0 6 0,1 8 0,0 12 0,-1 6 0,-1 10 0,-1 1 0,1 1 0,0-1 0,1-3 0,-2-1 0,1-2 0,1-3 0,0 1 0,1 1 0,-2 4 0,0-19 0,-1 1 0,0 19 0,0-15 0,1 1 0,1 19 0,-1-31 0,-1 1 0,1 2 0,0-1 0,-1 3 0,0 0 0,0 1 0,0 2 0,0 3 0,0 2 0,0-1 0,0 0 0,0-1 0,0 1 0,0 1 0,0-1 0,0-3 0,0-2 0,0 0 0,0-1 0,0-1 0,0 0 0,0 2 0,0 0 0,0 2 0,0 1 0,1-2 0,0 0 0,-1-1 0,1-1 0,0-6 0,-1-1 0,1 38 0,-1-21 0,0-23 0,0-17 0,0-9 0,0-6 0,0-2 0,0 0 0,0-4 0,0 8 0,0-1 0,0 5 0,0 6 0,0 1 0,0 1 0,0-4 0,0-4 0,0 1 0,0-2 0,0 1 0,0-1 0,0-8 0,0 8 0,0 2 0,0 6 0,0-1 0,0-4 0,-1-7 0,-1 0 0,1 4 0,0 3 0,-1 1 0,-1 1 0,2-12 0,-1 2 0,2 0 0,-1 7 0,-2-7 0,-4-2 0,4-12 0,-2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8:33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24575,'43'-2'0,"45"1"0,-11 0 0,10 0 0,-7 0 0,6 0 0,4 1-1031,-10 0 0,5 0 1,1 0-1,0 0 1031,5 0 0,1 0 0,0 0 0,-1 1 0,-1-1 0,-1 1 0,0 0 0,-2 0 45,-7 1 0,-1-1 0,-2 1 1,-2-1-46,8 1 0,-4-1 0,-1 0 450,23 1 0,-4 0-450,-13-2 0,-4-1 0,-11-1 0,0-1 0,6-2 0,2-1 0,8-2 0,2 0 0,2 0 0,2 0 0,-24 2 0,0 1 0,0 1 0,32-2 0,-2 0 0,-9 2 0,-1-1 0,1 1 0,-1 1 1037,-8 0 0,-2 1-1037,-4 1 0,-1 1 479,-3 1 1,-1 2-480,-5 1 0,-1 0 4,-1 2 1,2-1-5,8 0 0,2-1 0,8-1 0,2 0 0,9-2 0,2 1-267,-27-2 1,1 0 0,2 0 266,18-1 0,2 0 0,-5 0 0,4-1 0,-2 0-48,-8-1 1,4 0-1,-8 0 48,-6 0 0,-2 1 0,21-1 0,3 1 0,-8 1 0,0 0 0,2 1 0,-1 0 0,1-1 0,-1 0 0,4 0 0,1 0 0,-22 0 0,2 0 0,-1 0 0,2-1 0,-1 0 0,1 1 0,-2-1 0,0 1 0,-2 0 0,25-1 0,-4 0 0,-18 2 0,-4-1 0,-13 1 0,-4 1 793,28 0-793,-13 2 149,9 1-149,22-1 0,-33-1 0,5 0 0,16 1 0,6 0 0,-18 0 0,2 0 0,1 1-253,4 1 1,2 0 0,0 1 252,5 0 0,1 0 0,0 0 0,-2 0 0,0 0 0,-2 0 0,-3-1 0,-1-1 0,-1 1 0,-1-1 0,-1 0 0,-2 1-5,26 1 0,-3 0 5,-7-1 0,-2 0 0,-6 0 0,-3-1 0,-6 0 0,-2-1 0,-3 1 0,0 0 0,-2-1 0,0 0 378,0-1 0,0 0-378,3-1 0,0 0 5,0 0 1,-1 0-6,-1-1 0,-1 1 0,-2-1 0,-1 1 0,-8-1 0,-1-1 0,41-1 0,-18 0 0,-12 0 0,2 0 0,-1 1 0,3-2 0,3 0 0,16-1 0,-35 1 0,2 2 0,2-1 0,3 1 0,4 0 0,0 0 0,-4 1 0,-2 0 0,-1 0 0,-2 0 0,3 0 0,-2 1 0,-3-1 0,2 1 0,19 2 0,-1 1 0,29-1 0,-29 1 0,-1-1 0,16-3 0,-30 0 0,1 1 0,1 1 0,1 0 0,8 0 0,2 2 0,5 0 0,2 1 0,3 0 0,0 0 0,-3 0 0,-1-1 0,-4 0 0,-1-1 0,-3 0 0,-1-2 0,1 1 0,0-1 0,2 0 0,1 0 0,2-1 0,0 0 0,-1 0 0,-1 0 0,-4 1 0,0-1 0,-6 2 0,0-1 0,-5 1 0,-1-1 0,-1 1 0,-1 0 0,2 0 0,0-1 0,1 0 0,1 1 0,-1-1 0,1 1 0,20-2 0,-1 1 0,23 0 0,-26-1 0,-2 0 0,10 0 0,15 1 0,-10 2 0,-1 0 0,-6 0 0,4-1 0,4 3 0,6 0 0,-38-2 0,1 0 0,2-1 0,2-1 0,6 1 0,2-1 0,5 0 0,0 0 0,-1 1 0,0 0 0,3 0 0,0 0 0,-3 0 0,-2-1 0,-4 0 0,-2 0 0,-4-1 0,-2 0 0,34-1 0,-23 0 0,-18-1 0,-14 1 0,-5 0 0,-4 0 0,1 1 0,3-2 0,11 0 0,9 0 0,-4 0 0,-12 1 0,-18 1 0,-13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8:4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24575,'19'-8'0,"17"-1"0,29 1 0,-14 4 0,7-1 0,22 1 0,7 0 0,-17 1 0,2 1 0,3 0-560,13-1 1,3 0-1,1 1 560,5-1 0,3 1 0,-1 1 0,-2-1 0,-1 1 0,0 0 0,-2 0 0,-1 0 0,-1 0 0,-10 1 0,-1 1 0,-1 0 0,-3 0 0,0 1 0,1-1 0,5 2 0,0-1 0,2 1 0,3 0 0,0 0 0,3 0 0,-18-1 0,2 0 0,1 0 0,1 0 0,4-1 0,2 0 0,0-1 0,0 1-331,2-1 1,0-1 0,1 1 0,0-1 330,3 0 0,1 0 0,-1 0 0,0 0 0,-2-1 0,0 1 0,-1-1 0,0 1 0,-3 0 0,-1-1 0,0 1 0,-1 0 0,-3 0 0,0 1 0,-1-1 0,-1 1-241,17-1 0,-1 1 1,-2 0 240,-3 0 0,-2 1 0,0 0 0,-3-1 0,0 1 0,-1 0 0,0-1 0,0 1 0,1-1 0,5 1 0,1-1 0,0 0 0,3 1 0,-1-1 0,1-1 0,1 2 0,0-1 0,2-1-288,-19 1 1,0 0-1,1 0 1,0-1 287,24 1 0,-1-1 0,1 0 0,0-1 0,0 1 0,0-1 0,-2 0 0,0-1 0,-2 0 0,-5 0 0,0 0 0,-1-1 0,0 0 0,0 1 0,0-1 126,-4 1 0,0-1 0,0 1-126,-4 0 0,0 0 0,0 0 0,-1 1 0,1-1 0,1 0 0,4-1 0,1 1 0,1-1-39,4 1 0,2 0 0,4 0 39,-4 1 0,6 0 0,-1 0 0,-6 0 0,-1 1 0,-6 0 0,5 0-143,1 1 1,5 0-1,1 0 1,-8 0 142,-3 1 0,-6-1 0,3 1 0,-9-1 0,3 1 0,0 0 0,0-1 0,21 1 0,-1-1 0,-1 1 175,-6-1 0,-2 0 1,-2 0-176,-10-1 0,-1 0 0,-2-1 0,-5 0 0,0-1 0,-1 0 323,24-1 0,-2-1-323,-5 1 0,0-1 0,-1 1 0,0 1 880,-7 1 1,-2 0-881,-5 1 0,0 1 747,-4 0 1,-1 1-748,-5 1 0,0 1 375,4 1 0,2 2-375,6 1 0,3 2 0,6 0 0,3 1 0,12 2 0,2-1-197,-29-5 1,0 1-1,1-2 197,0 0 0,1-1 0,0 0 0,-1 0 0,1-1 0,-2-1 0,30 1 0,-3-2 0,-6 2 0,-2-1 0,-7 0 0,-3-1 0,-8 0 0,-2 0 0,-7 0 0,-2-1 0,-4-1 0,0-1 0,6 0 0,1-2 296,-1 1 1,0-1-297,-1 0 0,0 1 0,-4 1 0,-1 0 0,-3 2 0,0-1 0,6 2 0,3 0 0,9 0 0,2 1 0,9 0 0,2 1 0,3 0 0,-1 0 0,0 0 0,-1 0 0,-10-1 0,-2-1 0,-11 0 0,-4-1 0,40 0 0,-8 0 0,9 0 0,-43-1 0,1 0 0,3 0 0,1-2 0,3 1 0,0-2 0,1 1 0,-1-1 0,-3 0 0,0 1 0,-3 0 0,-2 0 0,35-2 0,-22 0 0,-16-1 0,-15 2 0,-10 1 0,-16 1 0,-5 2 0,-10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8:5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242 112 24575,'-6'10'0,"1"1"0,0 0 0,2 0 0,1-2 0,0-1 0,3-3 0,0-1 0,0 1 0,1-2 0,-1 3 0,1-1 0,1 3 0,1-2 0,1 0 0,0-2 0,3 1 0,5-1 0,5 0 0,8 1 0,10-2 0,14-1 0,19-1 0,10-1 0,2-3 0,-11-6 0,-21-4 0,-20-4 0,-16 3 0,-8 1 0,-4 4 0,-2 1 0,-2 2 0,-3-4 0,1 2 0,-14-8 0,-3 0 0,-10-5 0,-4-1 0,2 3 0,0 1 0,7 4 0,7 6 0,8 5 0,-8 7 0,-19 8 0,-20 9 0,-18 8 0,-2 7 0,5 6 0,8 8 0,14 3 0,14 0 0,16-7 0,12-12 0,6-13 0,5-10 0,4-5 0,11 1 0,21 2 0,34-3 0,-20-4 0,2-3 0,3-3 0,0-4 0,-3-3 0,-2-6 0,30-34 0,-27-11 0,-15-3 0,-17 7 0,-15 13 0,-5 21 0,-2 6 0,-4 17 0,-3 1 0,-14 2 0,-16 7 0,-21 15 0,-19 19 0,-1 17 0,40-22 0,3 2 0,-17 40 0,21-13 0,15-22 0,28-33 0,27-33 0,25-28 0,-23 14 0,0-4 0,-3-3 0,-3-1 0,14-30 0,-23 21 0,-19 27 0,-17 28 0,-19 20 0,-17 18 0,-8 12 0,6 0 0,17-11 0,19-18 0,22-23 0,13-23 0,5-10 0,-3-4 0,-13 15 0,-7 9 0,-5 11 0,0 3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9:12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24575,'0'11'0,"0"4"0,0 6 0,2 6 0,1 2 0,2-1 0,0-3 0,0-3 0,-2-5 0,1-4 0,0-5 0,-1-3 0,2 0 0,3-1 0,5 2 0,8 0 0,15 3 0,14 1 0,8 1 0,1 0 0,-12-1 0,-17-2 0,-14-3 0,-10-6 0,-4-6 0,-1 3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9:1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526 1 24575,'-5'19'0,"-4"7"0,-5 12 0,-4 7 0,-3-2 0,0-2 0,-1-4 0,2-4 0,2-5 0,2-2 0,4-6 0,-1 1 0,0-1 0,0-1 0,0 3 0,-1 2 0,1-1 0,-2-1 0,1-3 0,2-3 0,0-1 0,2-1 0,-1-1 0,0 0 0,0-1 0,0-2 0,-2 0 0,-4 1 0,0 1 0,-1 0 0,4-2 0,5-3 0,4-3 0,2-1 0,-3 0 0,-1 0 0,-2 1 0,-1-1 0,1-2 0,2 1 0,2-1 0,2 1 0,-1 1 0,0-2 0,1 1 0,3-2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9:18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0 563 24575,'5'-11'0,"0"-4"0,5-8 0,3-5 0,2-4 0,1 2 0,-4 6 0,0 0 0,-2 3 0,-3 7 0,0-6 0,-1 2 0,5-10 0,2-4 0,2 0 0,-1 4 0,-4 9 0,-5 6 0,-2 5 0,-1 3 0,1 0 0,1 0 0,0-2 0,3-4 0,2-3 0,6-6 0,5-1 0,-1 2 0,-3 3 0,-6 5 0,-6 5 0,-2 4 0,-2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20:39:2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24575,'9'9'0,"4"3"0,8 4 0,8 5 0,10 6 0,-1 4 0,-5-3 0,-9-3 0,-9-4 0,-4-3 0,-1-1 0,0 2 0,2 1 0,7 3 0,9 7 0,14 6 0,6 1 0,-5-4 0,-10-10 0,-16-10 0,-8-5 0,-6-5 0,-1-1 0,0 4 0,1 7 0,12 23 0,-4-8 0,13 20 0,-6-19 0,1 1 0,-6-10 0,-6-10 0,-5-7 0,-1-4 0,0-2 0,-1-3 0,0 2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0C3BD-0D54-FA47-BA2C-3F431579A640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B0E48-A072-644A-85E6-14E603DE9C3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353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2322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3527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1919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7869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1862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594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7979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4709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619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456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82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2645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6618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084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8029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5040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B0E48-A072-644A-85E6-14E603DE9C31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307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B675-A56C-50AA-AF09-E29854A47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084CA-B64F-C62A-4F08-63455CE7E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3EBB-6FE0-4E48-0F4D-64F2A940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54F2-8D25-0B10-61DC-B1013368F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326EB-271E-8164-20DE-701AC7D5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0123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4443F-A9FB-4D40-97A2-06184920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FE1FC-9385-DAA9-77C9-C2F2E4011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06AA7-EF15-E7CD-BA77-BDACC0C2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578D-6E20-2704-5925-EAF3058B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E7E73-E2DF-370E-1FA2-6672DE2A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16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D3D3D1-FEA2-CA9F-036A-4D9BE6B4E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AF795-C6A6-87F7-B700-E073D66E7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084A-9F44-A7AA-15E8-8563BEE4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6EBCC-7FBE-F50B-CE05-97777A04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05B66-8DAC-1D70-0276-18448DCC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88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C0BF-B93E-4F30-2F4B-349FD575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AF0B5-19B4-94D1-7B52-24F97EB1D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6B4E1-3A8B-E220-90CD-4EBE2750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E32A-9BD3-2B04-F063-E3F6DC8D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EB5AC-8C7F-5836-6000-BF75293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0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99F6-D044-5EC3-EEC6-6FACBA76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C2551-B844-539A-0472-47443F760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5698C-FEDF-8344-242F-EE28A7C43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20BE5-6F35-75DE-EBCF-1E4A3E1D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FF74-7116-8761-B7EF-EBAE7363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517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8FDF-77F1-3A37-A4FA-E48DC6E3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11A38-98AF-3D60-030B-B97BC13B5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358FE-81B4-4FE1-6544-C75DA7AC0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4657F-DAF3-996D-468B-0A8394FA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687AF-33D8-5ABC-EDDD-DE2AB7ED0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B9FBE-2EAF-1D56-1C61-DA115EC3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000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7603-1732-3E9D-3001-B4989FEB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D88E9-28D4-F2B1-A12D-BEE5511CD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B4F42-6F04-2CFF-BB29-90DA33ED8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6340C-9A5B-547F-4F7D-C457233C6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2318F-50D7-EC5D-8932-0EF1F6A2E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780874-FF18-2745-59C2-A80DB733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7B4AC0-E307-0EBA-184A-7E355436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141013-741B-B909-52A3-8D73F954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4687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592A-0D1C-16C3-8EB8-BD39FC29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40F91-BD54-786F-1AA7-B564829F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2C24E-8E8F-1D90-C995-07B795DB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CBBAC-BF31-1CB7-684B-534A0BDC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005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1C916-8B1E-2DA3-FFAE-D97A6ECB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E3A8D-EA53-CEB2-7897-C16AC208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1B003-295F-659F-6CF9-BFC2BE752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779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8837-6848-5B82-3A0B-2121A12A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733C1-9AE0-56DA-E7BA-B83D8A578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6085B-D20D-8EF0-C623-81B8A3BE0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301F3-D9E7-9ACC-37CD-48D0D21B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9B21D-E462-D9B0-F4A8-0A30D1B0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FC49A-1502-7E90-8CB3-540E897E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830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F970-03FB-727A-F7A6-ABCC7272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4C00F4-3757-9ED5-3281-1A9299DE2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2A136-D3CC-CF09-F42D-FAC3A5065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DB33A-F9BF-134B-0544-D722DA21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E9DF3-E60E-093D-8E1F-D4F4BAED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0125D-6C59-F293-FD51-71165384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114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C2079-C888-CF3E-7AF7-4B127C29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F90F-338C-7DCD-4363-A14385C2B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0739B-5F22-83DB-DB8E-231F12C4E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A20C3-C077-AF43-AA14-FBB9161EFFE2}" type="datetimeFigureOut">
              <a:rPr lang="en-DE" smtClean="0"/>
              <a:t>20.05.22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54C70-2E99-85AF-BB61-8573EBCD0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8A1EB-B49C-83E5-2356-E925995D3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0FDCC-9897-3C42-AA0F-75A3ACE003E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998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eroplane_-_Faro_-_The_Algarve,_Portugal_(1470399788)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" Type="http://schemas.openxmlformats.org/officeDocument/2006/relationships/diagramData" Target="../diagrams/data21.xml"/><Relationship Id="rId21" Type="http://schemas.openxmlformats.org/officeDocument/2006/relationships/customXml" Target="../ink/ink7.xml"/><Relationship Id="rId34" Type="http://schemas.openxmlformats.org/officeDocument/2006/relationships/image" Target="../media/image40.png"/><Relationship Id="rId7" Type="http://schemas.microsoft.com/office/2007/relationships/diagramDrawing" Target="../diagrams/drawing21.xml"/><Relationship Id="rId12" Type="http://schemas.openxmlformats.org/officeDocument/2006/relationships/image" Target="../media/image29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3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customXml" Target="../ink/ink2.xml"/><Relationship Id="rId24" Type="http://schemas.openxmlformats.org/officeDocument/2006/relationships/image" Target="../media/image35.png"/><Relationship Id="rId32" Type="http://schemas.openxmlformats.org/officeDocument/2006/relationships/image" Target="../media/image39.png"/><Relationship Id="rId5" Type="http://schemas.openxmlformats.org/officeDocument/2006/relationships/diagramQuickStyle" Target="../diagrams/quickStyle21.xml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" Type="http://schemas.openxmlformats.org/officeDocument/2006/relationships/diagramLayout" Target="../diagrams/layout21.xml"/><Relationship Id="rId9" Type="http://schemas.openxmlformats.org/officeDocument/2006/relationships/customXml" Target="../ink/ink1.xml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customXml" Target="../ink/ink10.xml"/><Relationship Id="rId30" Type="http://schemas.openxmlformats.org/officeDocument/2006/relationships/image" Target="../media/image38.png"/><Relationship Id="rId35" Type="http://schemas.openxmlformats.org/officeDocument/2006/relationships/customXml" Target="../ink/ink14.xml"/><Relationship Id="rId8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9.gi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5E34C9-A4BF-AB83-8AFB-3DC645202F69}"/>
              </a:ext>
            </a:extLst>
          </p:cNvPr>
          <p:cNvSpPr/>
          <p:nvPr/>
        </p:nvSpPr>
        <p:spPr>
          <a:xfrm>
            <a:off x="1042988" y="-14292"/>
            <a:ext cx="10255633" cy="69347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D7BACF-BB3A-49ED-10A3-6946B06522AA}"/>
              </a:ext>
            </a:extLst>
          </p:cNvPr>
          <p:cNvSpPr/>
          <p:nvPr/>
        </p:nvSpPr>
        <p:spPr>
          <a:xfrm>
            <a:off x="10478975" y="-10514"/>
            <a:ext cx="1755911" cy="69347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6A479-5C37-6B29-2BFA-ABA973B74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2988" y="923055"/>
            <a:ext cx="8464935" cy="56294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5BE136F-4DCB-6297-8602-3BB2AFFE051A}"/>
              </a:ext>
            </a:extLst>
          </p:cNvPr>
          <p:cNvSpPr txBox="1">
            <a:spLocks/>
          </p:cNvSpPr>
          <p:nvPr/>
        </p:nvSpPr>
        <p:spPr>
          <a:xfrm>
            <a:off x="1042988" y="6"/>
            <a:ext cx="5242036" cy="92304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5400" b="1" dirty="0">
                <a:solidFill>
                  <a:schemeClr val="bg1"/>
                </a:solidFill>
              </a:rPr>
              <a:t>Flight S</a:t>
            </a:r>
            <a:r>
              <a:rPr lang="en-DE" sz="5800" b="1" dirty="0">
                <a:solidFill>
                  <a:schemeClr val="bg1"/>
                </a:solidFill>
              </a:rPr>
              <a:t>i</a:t>
            </a:r>
            <a:r>
              <a:rPr lang="en-DE" sz="5200" b="1" dirty="0">
                <a:solidFill>
                  <a:schemeClr val="bg1"/>
                </a:solidFill>
              </a:rPr>
              <a:t>m</a:t>
            </a:r>
            <a:r>
              <a:rPr lang="en-DE" sz="6500" b="1" dirty="0">
                <a:solidFill>
                  <a:schemeClr val="bg1"/>
                </a:solidFill>
              </a:rPr>
              <a:t>s</a:t>
            </a:r>
            <a:endParaRPr lang="en-DE" sz="5400" b="1" dirty="0">
              <a:solidFill>
                <a:schemeClr val="bg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8B9F437-0364-3E19-295C-7440BF9E0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869" y="5813429"/>
            <a:ext cx="6548106" cy="923049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5400" dirty="0"/>
              <a:t>OR </a:t>
            </a:r>
            <a:r>
              <a:rPr lang="en-DE" sz="4000" dirty="0"/>
              <a:t>travel</a:t>
            </a:r>
            <a:r>
              <a:rPr lang="en-DE" sz="5400" dirty="0"/>
              <a:t> </a:t>
            </a:r>
            <a:r>
              <a:rPr lang="en-DE" sz="6600" dirty="0"/>
              <a:t>on</a:t>
            </a:r>
            <a:r>
              <a:rPr lang="en-DE" sz="5400" dirty="0"/>
              <a:t> a </a:t>
            </a:r>
            <a:r>
              <a:rPr lang="en-DE" sz="4400" dirty="0"/>
              <a:t>budget</a:t>
            </a:r>
            <a:endParaRPr lang="en-DE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6D5C75-67D9-9785-2760-E0928C248D14}"/>
              </a:ext>
            </a:extLst>
          </p:cNvPr>
          <p:cNvSpPr/>
          <p:nvPr/>
        </p:nvSpPr>
        <p:spPr>
          <a:xfrm>
            <a:off x="-100013" y="-14292"/>
            <a:ext cx="1143001" cy="69347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629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812443"/>
              </p:ext>
            </p:extLst>
          </p:nvPr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1894552"/>
            <a:ext cx="8782796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3200" dirty="0"/>
              <a:t>The travel portals API did not promise to yield significant results.</a:t>
            </a:r>
          </a:p>
          <a:p>
            <a:r>
              <a:rPr lang="en-DE" sz="3200" dirty="0"/>
              <a:t>I found a flight data set on Kaggle. </a:t>
            </a:r>
            <a:r>
              <a:rPr lang="en-GB" sz="3200" dirty="0"/>
              <a:t>Cleaned_2018_Flights.csv  </a:t>
            </a:r>
            <a:r>
              <a:rPr lang="en-DE" sz="3200" dirty="0"/>
              <a:t>9534417 rows. </a:t>
            </a:r>
            <a:r>
              <a:rPr lang="en-GB" sz="3200" dirty="0"/>
              <a:t>H</a:t>
            </a:r>
            <a:r>
              <a:rPr lang="en-DE" sz="3200" dirty="0"/>
              <a:t>as 238 airports of origin - destination and prices, no dates or geolocations.</a:t>
            </a:r>
          </a:p>
          <a:p>
            <a:r>
              <a:rPr lang="en-DE" sz="3200" dirty="0"/>
              <a:t>The data is clean, no missing values.</a:t>
            </a:r>
          </a:p>
          <a:p>
            <a:r>
              <a:rPr lang="en-DE" sz="3200" dirty="0"/>
              <a:t>Groups of origins and destinations have Median of prices STDs = 96.15$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659F8-44C5-8D91-322C-8579FA61E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5540" y="0"/>
            <a:ext cx="1596112" cy="15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2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842400"/>
              </p:ext>
            </p:extLst>
          </p:nvPr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1989509"/>
            <a:ext cx="8782796" cy="40318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We going to need coordinates. </a:t>
            </a:r>
          </a:p>
          <a:p>
            <a:r>
              <a:rPr lang="en-GB" sz="3200" dirty="0"/>
              <a:t>I found a data set with geolocations for the airports.</a:t>
            </a:r>
          </a:p>
          <a:p>
            <a:r>
              <a:rPr lang="en-GB" sz="3200" dirty="0"/>
              <a:t>'</a:t>
            </a:r>
            <a:r>
              <a:rPr lang="en-GB" sz="3200" dirty="0" err="1"/>
              <a:t>US_airports_geo.csv</a:t>
            </a:r>
            <a:r>
              <a:rPr lang="en-GB" sz="3200" dirty="0"/>
              <a:t>’  shape =</a:t>
            </a:r>
            <a:r>
              <a:rPr lang="en-DE" sz="3200" dirty="0"/>
              <a:t> 341 unique airports, 7 columns, has no missing values for geo data and airport IATA.</a:t>
            </a:r>
          </a:p>
          <a:p>
            <a:r>
              <a:rPr lang="en-GB" sz="3200" dirty="0"/>
              <a:t>I</a:t>
            </a:r>
            <a:r>
              <a:rPr lang="en-DE" sz="3200" dirty="0"/>
              <a:t>nner  join it with flights dataset ON cols IATA and Origin.</a:t>
            </a:r>
          </a:p>
          <a:p>
            <a:r>
              <a:rPr lang="en-DE" sz="3200" dirty="0"/>
              <a:t>Now we have Geolocation for our flights data.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9EA47D-F4DD-ED0E-97A7-325A41D66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87952" y="4411772"/>
            <a:ext cx="4031872" cy="8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1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5276669"/>
              </p:ext>
            </p:extLst>
          </p:nvPr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2166015"/>
            <a:ext cx="8782796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3200" dirty="0"/>
              <a:t>Flights data has no times. I decide to make them up</a:t>
            </a:r>
          </a:p>
          <a:p>
            <a:r>
              <a:rPr lang="en-DE" sz="3200" dirty="0"/>
              <a:t>by spreading flights times evenly for each origin -  destination group for departures.</a:t>
            </a:r>
          </a:p>
          <a:p>
            <a:r>
              <a:rPr lang="en-DE" sz="3200" dirty="0"/>
              <a:t>Arrivals calculated by dividing flight distance by</a:t>
            </a:r>
            <a:r>
              <a:rPr lang="en-DE" sz="3200" dirty="0">
                <a:solidFill>
                  <a:srgbClr val="FF0000"/>
                </a:solidFill>
              </a:rPr>
              <a:t> 600 </a:t>
            </a:r>
            <a:r>
              <a:rPr lang="en-DE" sz="3200" dirty="0"/>
              <a:t>– the commercial jet speed.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397BB-3D70-CD0C-3BDB-45B353B49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200" y="0"/>
            <a:ext cx="2590800" cy="1618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673FBC-7AD5-2FF4-8E28-9B30E8D84A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4542" y="4706272"/>
            <a:ext cx="4887458" cy="2414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19623-5CE5-5073-FF85-A995A21F8A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0" y="1618009"/>
            <a:ext cx="2590800" cy="30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3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746466"/>
              </p:ext>
            </p:extLst>
          </p:nvPr>
        </p:nvGraphicFramePr>
        <p:xfrm>
          <a:off x="818404" y="603380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1639671"/>
            <a:ext cx="11173969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 I check the distribution of the flight dates by randomly sampling and plotting 6 </a:t>
            </a:r>
            <a:r>
              <a:rPr lang="en-GB" sz="3200" dirty="0" err="1"/>
              <a:t>groupby</a:t>
            </a:r>
            <a:r>
              <a:rPr lang="en-GB" sz="3200" dirty="0"/>
              <a:t> items several times.</a:t>
            </a:r>
            <a:endParaRPr lang="en-DE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D6447-A2FA-D46A-AC89-8E1DF810BA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7142" y="2970578"/>
            <a:ext cx="8139859" cy="32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16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781808"/>
              </p:ext>
            </p:extLst>
          </p:nvPr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2151727"/>
            <a:ext cx="5277596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3200" dirty="0"/>
              <a:t>Accomodations data is </a:t>
            </a:r>
            <a:r>
              <a:rPr lang="en-GB" sz="3200" dirty="0"/>
              <a:t>AB_US_2020.csv </a:t>
            </a:r>
          </a:p>
          <a:p>
            <a:r>
              <a:rPr lang="en-DE" sz="3200" dirty="0"/>
              <a:t>Shape = </a:t>
            </a:r>
            <a:r>
              <a:rPr lang="en-DE" sz="3200" dirty="0">
                <a:solidFill>
                  <a:srgbClr val="FF0000"/>
                </a:solidFill>
              </a:rPr>
              <a:t>226030, 17</a:t>
            </a:r>
          </a:p>
          <a:p>
            <a:r>
              <a:rPr lang="en-DE" sz="3200" dirty="0">
                <a:solidFill>
                  <a:srgbClr val="FF0000"/>
                </a:solidFill>
              </a:rPr>
              <a:t>28</a:t>
            </a:r>
            <a:r>
              <a:rPr lang="en-DE" sz="3200" dirty="0"/>
              <a:t> unique Cities .</a:t>
            </a:r>
          </a:p>
          <a:p>
            <a:r>
              <a:rPr lang="en-DE" sz="3200" dirty="0"/>
              <a:t>No missing vals in critical data.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1E5156-4DD9-23FC-8A61-F22D99062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742156"/>
            <a:ext cx="5343665" cy="53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090324"/>
              </p:ext>
            </p:extLst>
          </p:nvPr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2151727"/>
            <a:ext cx="8782796" cy="3539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Merge the airports and the hosts USING city.</a:t>
            </a:r>
          </a:p>
          <a:p>
            <a:r>
              <a:rPr lang="en-GB" sz="3200" dirty="0"/>
              <a:t>C</a:t>
            </a:r>
            <a:r>
              <a:rPr lang="en-DE" sz="3200" dirty="0"/>
              <a:t>heck for unique airports. ==</a:t>
            </a:r>
            <a:r>
              <a:rPr lang="en-DE" sz="3200" dirty="0">
                <a:solidFill>
                  <a:srgbClr val="FF0000"/>
                </a:solidFill>
              </a:rPr>
              <a:t>18  of  341</a:t>
            </a:r>
          </a:p>
          <a:p>
            <a:endParaRPr lang="en-GB" sz="3200" dirty="0"/>
          </a:p>
          <a:p>
            <a:r>
              <a:rPr lang="en-GB" sz="3200" dirty="0"/>
              <a:t>Use KKN to attach to existing airport labels.</a:t>
            </a:r>
          </a:p>
          <a:p>
            <a:r>
              <a:rPr lang="en-GB" sz="3200" dirty="0"/>
              <a:t>Divide data set onto subsets with and without labels.</a:t>
            </a:r>
          </a:p>
          <a:p>
            <a:r>
              <a:rPr lang="en-GB" sz="3200" dirty="0"/>
              <a:t>Resulting in </a:t>
            </a:r>
            <a:r>
              <a:rPr lang="en-DE" sz="3200" dirty="0"/>
              <a:t>(</a:t>
            </a:r>
            <a:r>
              <a:rPr lang="en-DE" sz="3200" dirty="0">
                <a:solidFill>
                  <a:srgbClr val="FF0000"/>
                </a:solidFill>
              </a:rPr>
              <a:t>117542, 18</a:t>
            </a:r>
            <a:r>
              <a:rPr lang="en-DE" sz="3200" dirty="0"/>
              <a:t>) and</a:t>
            </a:r>
            <a:r>
              <a:rPr lang="en-GB" sz="3200" dirty="0"/>
              <a:t> </a:t>
            </a:r>
            <a:r>
              <a:rPr lang="en-DE" sz="3200" dirty="0"/>
              <a:t>(</a:t>
            </a:r>
            <a:r>
              <a:rPr lang="en-DE" sz="3200" dirty="0">
                <a:solidFill>
                  <a:srgbClr val="FF0000"/>
                </a:solidFill>
              </a:rPr>
              <a:t>120575, 18</a:t>
            </a:r>
            <a:r>
              <a:rPr lang="en-DE" sz="3200" dirty="0"/>
              <a:t>) sets.</a:t>
            </a:r>
          </a:p>
        </p:txBody>
      </p:sp>
    </p:spTree>
    <p:extLst>
      <p:ext uri="{BB962C8B-B14F-4D97-AF65-F5344CB8AC3E}">
        <p14:creationId xmlns:p14="http://schemas.microsoft.com/office/powerpoint/2010/main" val="39906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/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1831421"/>
            <a:ext cx="2482009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b="1" dirty="0"/>
              <a:t>Try K-means, they are distance based.</a:t>
            </a:r>
          </a:p>
          <a:p>
            <a:r>
              <a:rPr lang="en-GB" sz="3200" dirty="0"/>
              <a:t>A</a:t>
            </a:r>
            <a:r>
              <a:rPr lang="en-DE" sz="3200" dirty="0"/>
              <a:t>nd need no labeled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CC5459-CBD3-562F-F64E-5327DB3CE3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2956" y="1831422"/>
            <a:ext cx="7601832" cy="37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05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/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4BD3C3-E15D-E1B0-B57B-C3EF7DCEEC21}"/>
              </a:ext>
            </a:extLst>
          </p:cNvPr>
          <p:cNvSpPr txBox="1"/>
          <p:nvPr/>
        </p:nvSpPr>
        <p:spPr>
          <a:xfrm>
            <a:off x="818404" y="2202895"/>
            <a:ext cx="8497046" cy="40318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3200" dirty="0"/>
              <a:t>I</a:t>
            </a:r>
            <a:r>
              <a:rPr lang="en-GB" sz="3200" dirty="0"/>
              <a:t>m</a:t>
            </a:r>
            <a:r>
              <a:rPr lang="en-DE" sz="3200" dirty="0"/>
              <a:t>pute missing values </a:t>
            </a:r>
            <a:r>
              <a:rPr lang="en-GB" sz="3200" dirty="0"/>
              <a:t>u</a:t>
            </a:r>
            <a:r>
              <a:rPr lang="en-DE" sz="3200" dirty="0"/>
              <a:t>sing  </a:t>
            </a:r>
          </a:p>
          <a:p>
            <a:r>
              <a:rPr lang="en-DE" sz="3200" dirty="0"/>
              <a:t>Most Frequent so the classifier </a:t>
            </a:r>
          </a:p>
          <a:p>
            <a:r>
              <a:rPr lang="en-DE" sz="3200" dirty="0"/>
              <a:t>has more data.</a:t>
            </a:r>
          </a:p>
          <a:p>
            <a:r>
              <a:rPr lang="en-DE" sz="3200" dirty="0"/>
              <a:t>I want as many clusters as possible, </a:t>
            </a:r>
          </a:p>
          <a:p>
            <a:r>
              <a:rPr lang="en-DE" sz="3200" dirty="0"/>
              <a:t>here </a:t>
            </a:r>
            <a:r>
              <a:rPr lang="en-GB" sz="3200" dirty="0">
                <a:solidFill>
                  <a:srgbClr val="FF0000"/>
                </a:solidFill>
              </a:rPr>
              <a:t>37</a:t>
            </a:r>
            <a:r>
              <a:rPr lang="en-GB" sz="3200" dirty="0"/>
              <a:t> is used. </a:t>
            </a:r>
          </a:p>
          <a:p>
            <a:r>
              <a:rPr lang="en-GB" sz="3200" dirty="0"/>
              <a:t>It is still barely enough…</a:t>
            </a:r>
          </a:p>
          <a:p>
            <a:r>
              <a:rPr lang="en-GB" sz="3200" dirty="0"/>
              <a:t>In visualisation the value of lower quantile of the accommodation price is used.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3846486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032814"/>
              </p:ext>
            </p:extLst>
          </p:nvPr>
        </p:nvGraphicFramePr>
        <p:xfrm>
          <a:off x="801835" y="30157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01835" y="1402796"/>
            <a:ext cx="2403328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3200" dirty="0"/>
              <a:t>Tableau is forced to repeat the colors for different clusters.</a:t>
            </a:r>
          </a:p>
          <a:p>
            <a:endParaRPr lang="en-DE" sz="3200" dirty="0"/>
          </a:p>
          <a:p>
            <a:r>
              <a:rPr lang="en-DE" sz="3200" dirty="0"/>
              <a:t>Result looks better tho.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EA89E-9AE3-12D7-C72C-247625656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371" y="1402796"/>
            <a:ext cx="7878503" cy="488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79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4759041"/>
              </p:ext>
            </p:extLst>
          </p:nvPr>
        </p:nvGraphicFramePr>
        <p:xfrm>
          <a:off x="801835" y="30157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01834" y="1402796"/>
            <a:ext cx="6756253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3200" dirty="0"/>
              <a:t>Given the scope the search is very straight forward. We have destination and origin. Each has a group of neighbors. We check for flights from all origin cluster nodes to all in destination cluster in a range of dates. We select </a:t>
            </a:r>
          </a:p>
          <a:p>
            <a:r>
              <a:rPr lang="en-DE" sz="3200" dirty="0"/>
              <a:t>n – lowest priced results and return.</a:t>
            </a:r>
          </a:p>
          <a:p>
            <a:r>
              <a:rPr lang="en-DE" sz="3200" dirty="0"/>
              <a:t>We compare them to the price of the direct flight on the given date.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F400A-EBEF-E5FB-3495-90B50DFC8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0674" y="1402796"/>
            <a:ext cx="2817813" cy="455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9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8909434"/>
              </p:ext>
            </p:extLst>
          </p:nvPr>
        </p:nvGraphicFramePr>
        <p:xfrm>
          <a:off x="696485" y="95853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87772" y="2445925"/>
            <a:ext cx="4399771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We have a business idea: CREATE a flight search engine.</a:t>
            </a:r>
            <a:endParaRPr lang="en-DE" sz="3200" dirty="0"/>
          </a:p>
        </p:txBody>
      </p:sp>
      <p:pic>
        <p:nvPicPr>
          <p:cNvPr id="3076" name="Picture 4" descr="How to avoid starting a business idea that could fail from the beginning |  by Michele Patrassi | Medium">
            <a:extLst>
              <a:ext uri="{FF2B5EF4-FFF2-40B4-BE49-F238E27FC236}">
                <a16:creationId xmlns:a16="http://schemas.microsoft.com/office/drawing/2014/main" id="{90C0E280-0CDE-6718-83DC-7F57DDB9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02" y="3429000"/>
            <a:ext cx="5209398" cy="34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340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/>
        </p:nvGraphicFramePr>
        <p:xfrm>
          <a:off x="801835" y="30157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01835" y="1402796"/>
            <a:ext cx="9399440" cy="31085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2800" dirty="0"/>
              <a:t>The disadvantage is that the K-means clusters are quite big and do not represent reality.</a:t>
            </a:r>
          </a:p>
          <a:p>
            <a:r>
              <a:rPr lang="en-DE" sz="2800" dirty="0"/>
              <a:t>Also as we search the flights from differ</a:t>
            </a:r>
            <a:r>
              <a:rPr lang="en-GB" sz="2800" dirty="0"/>
              <a:t>e</a:t>
            </a:r>
            <a:r>
              <a:rPr lang="en-DE" sz="2800" dirty="0"/>
              <a:t>nt points, the clusters remain fixed, which means some origins are on the edges of the clusters. That distorts the results and makes my conclusions a bit unreliable.</a:t>
            </a:r>
          </a:p>
          <a:p>
            <a:endParaRPr lang="en-DE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44ABAE-34E4-DFE0-2784-BC96DC4FA5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265" y="4170247"/>
            <a:ext cx="3517900" cy="214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587A77-9094-686B-9DDD-9627C7C8E56A}"/>
              </a:ext>
            </a:extLst>
          </p:cNvPr>
          <p:cNvSpPr txBox="1"/>
          <p:nvPr/>
        </p:nvSpPr>
        <p:spPr>
          <a:xfrm>
            <a:off x="327706" y="4812510"/>
            <a:ext cx="73589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dirty="0"/>
              <a:t>Suddenly one day before  the presentation I have an idea… Pandas</a:t>
            </a:r>
          </a:p>
          <a:p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3035940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/>
        </p:nvGraphicFramePr>
        <p:xfrm>
          <a:off x="801835" y="30157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01835" y="1402796"/>
            <a:ext cx="10756754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Try to use Pandas superpowers to get a cluster for each airport.</a:t>
            </a:r>
            <a:endParaRPr lang="en-DE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259AA-E388-3879-96FB-6E2C18070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199" y="2288742"/>
            <a:ext cx="7496175" cy="419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59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/>
        </p:nvGraphicFramePr>
        <p:xfrm>
          <a:off x="801835" y="30157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01835" y="1745696"/>
            <a:ext cx="4084490" cy="40318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3200" dirty="0"/>
              <a:t>Duplicate airports data and sort one along lattitude and second along longitude, for each element select N neighbors. Then get intersection for each pair of resulting sets.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A6486-698F-D691-C6F9-1D046C142E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758" y="1628674"/>
            <a:ext cx="5974407" cy="4148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EAF045-75C8-BD25-06FA-50DEEF3FC552}"/>
                  </a:ext>
                </a:extLst>
              </p14:cNvPr>
              <p14:cNvContentPartPr/>
              <p14:nvPr/>
            </p14:nvContentPartPr>
            <p14:xfrm>
              <a:off x="6652462" y="4578277"/>
              <a:ext cx="32040" cy="162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EAF045-75C8-BD25-06FA-50DEEF3FC5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3462" y="4569637"/>
                <a:ext cx="49680" cy="16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086F63-3052-BBD7-3DFF-2F4119882E23}"/>
                  </a:ext>
                </a:extLst>
              </p14:cNvPr>
              <p14:cNvContentPartPr/>
              <p14:nvPr/>
            </p14:nvContentPartPr>
            <p14:xfrm>
              <a:off x="9169222" y="4560997"/>
              <a:ext cx="20880" cy="174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086F63-3052-BBD7-3DFF-2F4119882E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60582" y="4551997"/>
                <a:ext cx="38520" cy="17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D4FB91-EEA2-9CEE-6D9D-1056E78CD4CE}"/>
                  </a:ext>
                </a:extLst>
              </p14:cNvPr>
              <p14:cNvContentPartPr/>
              <p14:nvPr/>
            </p14:nvContentPartPr>
            <p14:xfrm>
              <a:off x="5150182" y="4510237"/>
              <a:ext cx="6756480" cy="104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D4FB91-EEA2-9CEE-6D9D-1056E78CD4C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41542" y="4501237"/>
                <a:ext cx="67741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993924-294E-67B0-518D-40A5AA3709CF}"/>
                  </a:ext>
                </a:extLst>
              </p14:cNvPr>
              <p14:cNvContentPartPr/>
              <p14:nvPr/>
            </p14:nvContentPartPr>
            <p14:xfrm>
              <a:off x="5169622" y="6171637"/>
              <a:ext cx="6753240" cy="65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993924-294E-67B0-518D-40A5AA3709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60622" y="6162637"/>
                <a:ext cx="67708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A8387BD-1458-E087-88E1-B283A3C7CBA5}"/>
                  </a:ext>
                </a:extLst>
              </p14:cNvPr>
              <p14:cNvContentPartPr/>
              <p14:nvPr/>
            </p14:nvContentPartPr>
            <p14:xfrm>
              <a:off x="5043982" y="4487197"/>
              <a:ext cx="285120" cy="17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A8387BD-1458-E087-88E1-B283A3C7CBA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34982" y="4478557"/>
                <a:ext cx="30276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6FDE905-CD33-E871-7B9A-D10951580BF9}"/>
              </a:ext>
            </a:extLst>
          </p:cNvPr>
          <p:cNvGrpSpPr/>
          <p:nvPr/>
        </p:nvGrpSpPr>
        <p:grpSpPr>
          <a:xfrm>
            <a:off x="5133622" y="3943957"/>
            <a:ext cx="216720" cy="257040"/>
            <a:chOff x="5133622" y="3943957"/>
            <a:chExt cx="2167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254EFA-E573-AB82-C751-177CF059EF3F}"/>
                    </a:ext>
                  </a:extLst>
                </p14:cNvPr>
                <p14:cNvContentPartPr/>
                <p14:nvPr/>
              </p14:nvContentPartPr>
              <p14:xfrm>
                <a:off x="5133622" y="3955477"/>
                <a:ext cx="139680" cy="11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254EFA-E573-AB82-C751-177CF059EF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24982" y="3946477"/>
                  <a:ext cx="157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FCFDD6-2EE8-BA2D-8C5B-04D79A002036}"/>
                    </a:ext>
                  </a:extLst>
                </p14:cNvPr>
                <p14:cNvContentPartPr/>
                <p14:nvPr/>
              </p14:nvContentPartPr>
              <p14:xfrm>
                <a:off x="5160982" y="3943957"/>
                <a:ext cx="189360" cy="257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FCFDD6-2EE8-BA2D-8C5B-04D79A00203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52342" y="3935317"/>
                  <a:ext cx="20700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A7123B-9791-215E-73CB-5413E3D8E4F8}"/>
              </a:ext>
            </a:extLst>
          </p:cNvPr>
          <p:cNvGrpSpPr/>
          <p:nvPr/>
        </p:nvGrpSpPr>
        <p:grpSpPr>
          <a:xfrm>
            <a:off x="6500902" y="6333997"/>
            <a:ext cx="472320" cy="423720"/>
            <a:chOff x="6500902" y="6333997"/>
            <a:chExt cx="47232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DE958F-4B4E-A88C-81B7-419093A8D205}"/>
                    </a:ext>
                  </a:extLst>
                </p14:cNvPr>
                <p14:cNvContentPartPr/>
                <p14:nvPr/>
              </p14:nvContentPartPr>
              <p14:xfrm>
                <a:off x="6609262" y="6396637"/>
                <a:ext cx="109800" cy="20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DE958F-4B4E-A88C-81B7-419093A8D2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00262" y="6387637"/>
                  <a:ext cx="127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49F242-75F0-AD87-A35D-7A278AF87DA7}"/>
                    </a:ext>
                  </a:extLst>
                </p14:cNvPr>
                <p14:cNvContentPartPr/>
                <p14:nvPr/>
              </p14:nvContentPartPr>
              <p14:xfrm>
                <a:off x="6540142" y="6382237"/>
                <a:ext cx="225720" cy="250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49F242-75F0-AD87-A35D-7A278AF87DA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31502" y="6373597"/>
                  <a:ext cx="243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BAA2153-B6E5-E7F6-2CC2-296485CA62FA}"/>
                    </a:ext>
                  </a:extLst>
                </p14:cNvPr>
                <p14:cNvContentPartPr/>
                <p14:nvPr/>
              </p14:nvContentPartPr>
              <p14:xfrm>
                <a:off x="6965302" y="6567637"/>
                <a:ext cx="7920" cy="161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BAA2153-B6E5-E7F6-2CC2-296485CA62F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56302" y="6558997"/>
                  <a:ext cx="2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6695FD-7C41-8FB2-2DA1-927FAB3734C8}"/>
                    </a:ext>
                  </a:extLst>
                </p14:cNvPr>
                <p14:cNvContentPartPr/>
                <p14:nvPr/>
              </p14:nvContentPartPr>
              <p14:xfrm>
                <a:off x="6500902" y="6333997"/>
                <a:ext cx="370080" cy="42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6695FD-7C41-8FB2-2DA1-927FAB3734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92262" y="6325357"/>
                  <a:ext cx="38772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A3FF2C-BA64-EF31-B45E-27C5576AA913}"/>
              </a:ext>
            </a:extLst>
          </p:cNvPr>
          <p:cNvGrpSpPr/>
          <p:nvPr/>
        </p:nvGrpSpPr>
        <p:grpSpPr>
          <a:xfrm>
            <a:off x="9000382" y="6376117"/>
            <a:ext cx="714600" cy="415440"/>
            <a:chOff x="9000382" y="6376117"/>
            <a:chExt cx="71460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F826833-BE87-72BF-B429-C73B0F6548E4}"/>
                    </a:ext>
                  </a:extLst>
                </p14:cNvPr>
                <p14:cNvContentPartPr/>
                <p14:nvPr/>
              </p14:nvContentPartPr>
              <p14:xfrm>
                <a:off x="9000382" y="6376117"/>
                <a:ext cx="250920" cy="33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F826833-BE87-72BF-B429-C73B0F6548E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91742" y="6367117"/>
                  <a:ext cx="268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ACE225-F699-BDD6-47E6-9DAE9541C3C9}"/>
                    </a:ext>
                  </a:extLst>
                </p14:cNvPr>
                <p14:cNvContentPartPr/>
                <p14:nvPr/>
              </p14:nvContentPartPr>
              <p14:xfrm>
                <a:off x="9041062" y="6393037"/>
                <a:ext cx="288720" cy="331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ACE225-F699-BDD6-47E6-9DAE9541C3C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032422" y="6384037"/>
                  <a:ext cx="306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0392550-943A-288D-0662-AF37AE86B480}"/>
                    </a:ext>
                  </a:extLst>
                </p14:cNvPr>
                <p14:cNvContentPartPr/>
                <p14:nvPr/>
              </p14:nvContentPartPr>
              <p14:xfrm>
                <a:off x="9429502" y="6602557"/>
                <a:ext cx="285480" cy="18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0392550-943A-288D-0662-AF37AE86B48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420502" y="6593917"/>
                  <a:ext cx="303120" cy="20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7037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420406"/>
              </p:ext>
            </p:extLst>
          </p:nvPr>
        </p:nvGraphicFramePr>
        <p:xfrm>
          <a:off x="801835" y="30157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01835" y="1402796"/>
            <a:ext cx="10756754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We take </a:t>
            </a:r>
            <a:r>
              <a:rPr lang="en-GB" sz="3200" dirty="0">
                <a:solidFill>
                  <a:srgbClr val="FF0000"/>
                </a:solidFill>
              </a:rPr>
              <a:t>100k</a:t>
            </a:r>
            <a:r>
              <a:rPr lang="en-GB" sz="3200" dirty="0"/>
              <a:t> sample with highest prices from all the flights.</a:t>
            </a:r>
          </a:p>
          <a:p>
            <a:r>
              <a:rPr lang="en-GB" sz="3200" dirty="0"/>
              <a:t>We then sample </a:t>
            </a:r>
            <a:r>
              <a:rPr lang="en-GB" sz="3200" dirty="0">
                <a:solidFill>
                  <a:srgbClr val="FF0000"/>
                </a:solidFill>
              </a:rPr>
              <a:t>10k</a:t>
            </a:r>
            <a:r>
              <a:rPr lang="en-GB" sz="3200" dirty="0"/>
              <a:t> from those 100k randomly.</a:t>
            </a:r>
          </a:p>
          <a:p>
            <a:r>
              <a:rPr lang="en-GB" sz="3200" dirty="0"/>
              <a:t>We run simulated search for each one of them.</a:t>
            </a:r>
          </a:p>
          <a:p>
            <a:r>
              <a:rPr lang="en-GB" sz="3200" dirty="0"/>
              <a:t>Take </a:t>
            </a:r>
            <a:r>
              <a:rPr lang="en-GB" sz="3200" dirty="0">
                <a:solidFill>
                  <a:srgbClr val="FF0000"/>
                </a:solidFill>
              </a:rPr>
              <a:t>5</a:t>
            </a:r>
            <a:r>
              <a:rPr lang="en-GB" sz="3200" dirty="0"/>
              <a:t> samples with lowest price from each search.</a:t>
            </a:r>
          </a:p>
          <a:p>
            <a:r>
              <a:rPr lang="en-GB" sz="3200" dirty="0"/>
              <a:t>Each search is </a:t>
            </a:r>
            <a:r>
              <a:rPr lang="en-GB" sz="3200" dirty="0">
                <a:solidFill>
                  <a:srgbClr val="FF0000"/>
                </a:solidFill>
              </a:rPr>
              <a:t>1.6 seconds</a:t>
            </a:r>
            <a:r>
              <a:rPr lang="en-GB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9877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267972"/>
              </p:ext>
            </p:extLst>
          </p:nvPr>
        </p:nvGraphicFramePr>
        <p:xfrm>
          <a:off x="801835" y="30157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6253163" y="0"/>
            <a:ext cx="5605463" cy="18158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The efficiency of the search </a:t>
            </a:r>
          </a:p>
          <a:p>
            <a:r>
              <a:rPr lang="en-GB" sz="2800" dirty="0"/>
              <a:t>is </a:t>
            </a:r>
            <a:r>
              <a:rPr lang="en-GB" sz="2800" dirty="0">
                <a:solidFill>
                  <a:srgbClr val="FF0000"/>
                </a:solidFill>
              </a:rPr>
              <a:t>0.72 &gt; 0.6</a:t>
            </a:r>
          </a:p>
          <a:p>
            <a:r>
              <a:rPr lang="en-GB" sz="2800" dirty="0"/>
              <a:t>Direct flights prices mean </a:t>
            </a:r>
            <a:r>
              <a:rPr lang="en-DE" sz="2800" dirty="0">
                <a:solidFill>
                  <a:srgbClr val="C00000"/>
                </a:solidFill>
              </a:rPr>
              <a:t>856.4$</a:t>
            </a:r>
          </a:p>
          <a:p>
            <a:r>
              <a:rPr lang="en-DE" sz="2800" dirty="0"/>
              <a:t>Alternative flights prices mean </a:t>
            </a:r>
            <a:r>
              <a:rPr lang="en-DE" sz="2800" dirty="0">
                <a:solidFill>
                  <a:srgbClr val="C00000"/>
                </a:solidFill>
              </a:rPr>
              <a:t>136$</a:t>
            </a:r>
            <a:endParaRPr lang="en-GB" sz="28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FB24A-C6F3-8E21-08B9-AE1664980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438" y="2057400"/>
            <a:ext cx="7975600" cy="414244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0BAD1D9-6D14-6996-3B30-8E0C88451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100" y="3943351"/>
            <a:ext cx="2336763" cy="41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829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105584"/>
              </p:ext>
            </p:extLst>
          </p:nvPr>
        </p:nvGraphicFramePr>
        <p:xfrm>
          <a:off x="801835" y="30157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01835" y="1588533"/>
            <a:ext cx="10756754" cy="25545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To do wish list: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Get more accommodation data if possible Airbnb API.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Use European budget airlines API.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Add complexity to the search.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Make search faster.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172E0-1B43-CD26-1656-16C6B0658848}"/>
              </a:ext>
            </a:extLst>
          </p:cNvPr>
          <p:cNvSpPr txBox="1"/>
          <p:nvPr/>
        </p:nvSpPr>
        <p:spPr>
          <a:xfrm>
            <a:off x="801834" y="4629986"/>
            <a:ext cx="10756754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DE" sz="4000" dirty="0">
                <a:solidFill>
                  <a:schemeClr val="accent6">
                    <a:lumMod val="75000"/>
                  </a:schemeClr>
                </a:solidFill>
              </a:rPr>
              <a:t>Tnank you, </a:t>
            </a:r>
          </a:p>
          <a:p>
            <a:r>
              <a:rPr lang="en-DE" sz="4000" dirty="0">
                <a:solidFill>
                  <a:schemeClr val="accent6">
                    <a:lumMod val="75000"/>
                  </a:schemeClr>
                </a:solidFill>
              </a:rPr>
              <a:t>Daniel Friedman    danelskih@gmail.com</a:t>
            </a:r>
          </a:p>
        </p:txBody>
      </p:sp>
    </p:spTree>
    <p:extLst>
      <p:ext uri="{BB962C8B-B14F-4D97-AF65-F5344CB8AC3E}">
        <p14:creationId xmlns:p14="http://schemas.microsoft.com/office/powerpoint/2010/main" val="136428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342606"/>
              </p:ext>
            </p:extLst>
          </p:nvPr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2193878"/>
            <a:ext cx="5396659" cy="3539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IMAGINE you want to go on vacation OR just want to go somewhere and work remotely. </a:t>
            </a:r>
          </a:p>
          <a:p>
            <a:r>
              <a:rPr lang="en-GB" sz="3200" dirty="0"/>
              <a:t>AND.</a:t>
            </a:r>
          </a:p>
          <a:p>
            <a:r>
              <a:rPr lang="en-GB" sz="3200" dirty="0"/>
              <a:t>You are a bit flexible with time and destination.</a:t>
            </a:r>
            <a:endParaRPr lang="en-DE" sz="3200" dirty="0"/>
          </a:p>
        </p:txBody>
      </p:sp>
      <p:pic>
        <p:nvPicPr>
          <p:cNvPr id="2050" name="Picture 2" descr="Working in Romania as a digital nomad, Work in Romania">
            <a:extLst>
              <a:ext uri="{FF2B5EF4-FFF2-40B4-BE49-F238E27FC236}">
                <a16:creationId xmlns:a16="http://schemas.microsoft.com/office/drawing/2014/main" id="{F4E25939-39A2-EDE5-9CB9-9F86256A6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7" y="4214813"/>
            <a:ext cx="5286373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116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/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2164816"/>
            <a:ext cx="10771833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You try to get some interesting results from the big guys.</a:t>
            </a:r>
          </a:p>
          <a:p>
            <a:r>
              <a:rPr lang="en-GB" sz="3200" dirty="0"/>
              <a:t>They do offer some flexibility with destinations, but the results are obscure and the dates are fixed. </a:t>
            </a:r>
            <a:endParaRPr lang="en-DE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2DBDD-7E47-B024-5E33-533FE7E74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04" y="4262628"/>
            <a:ext cx="6538727" cy="226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A60079-162D-13D2-3E55-0BF87E08A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524" y="4262627"/>
            <a:ext cx="3653632" cy="226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1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/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761933" y="1828925"/>
            <a:ext cx="7187252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The big guys suck a lot of energy and time. They make you do the hard work and make you  tired fast </a:t>
            </a:r>
            <a:r>
              <a:rPr lang="en-GB" sz="3200" dirty="0">
                <a:sym typeface="Wingdings" pitchFamily="2" charset="2"/>
              </a:rPr>
              <a:t>.</a:t>
            </a:r>
            <a:endParaRPr lang="en-D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2E36A-E6B3-D41C-A9CC-17240F82AB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46614" y="1828925"/>
            <a:ext cx="3484647" cy="32095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48C331-BA03-8677-2358-FA8117EAC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4877" y="3731522"/>
            <a:ext cx="4401737" cy="27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901213"/>
              </p:ext>
            </p:extLst>
          </p:nvPr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98791" y="2108317"/>
            <a:ext cx="4782347" cy="206210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We want to give our users something simple but powerful. Like pandas </a:t>
            </a:r>
          </a:p>
          <a:p>
            <a:r>
              <a:rPr lang="en-GB" sz="3200" dirty="0">
                <a:solidFill>
                  <a:schemeClr val="bg1"/>
                </a:solidFill>
              </a:rPr>
              <a:t>Data Frame.</a:t>
            </a:r>
            <a:endParaRPr lang="en-DE" sz="32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73053-73BE-970C-8B66-5523B5E28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420" y="2108317"/>
            <a:ext cx="5859794" cy="3651025"/>
          </a:xfrm>
          <a:prstGeom prst="rect">
            <a:avLst/>
          </a:prstGeom>
          <a:effectLst>
            <a:softEdge rad="245617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154DF-DC7C-3FF0-A74D-ECCC239EAFB2}"/>
              </a:ext>
            </a:extLst>
          </p:cNvPr>
          <p:cNvSpPr txBox="1"/>
          <p:nvPr/>
        </p:nvSpPr>
        <p:spPr>
          <a:xfrm>
            <a:off x="898791" y="4449534"/>
            <a:ext cx="4547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bg1"/>
                </a:solidFill>
              </a:rPr>
              <a:t>We don’t want them to work hard,</a:t>
            </a:r>
          </a:p>
          <a:p>
            <a:r>
              <a:rPr lang="en-DE" sz="2400" dirty="0">
                <a:solidFill>
                  <a:schemeClr val="bg1"/>
                </a:solidFill>
              </a:rPr>
              <a:t>we want to help them, OK?</a:t>
            </a:r>
          </a:p>
        </p:txBody>
      </p:sp>
    </p:spTree>
    <p:extLst>
      <p:ext uri="{BB962C8B-B14F-4D97-AF65-F5344CB8AC3E}">
        <p14:creationId xmlns:p14="http://schemas.microsoft.com/office/powerpoint/2010/main" val="177606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804176"/>
              </p:ext>
            </p:extLst>
          </p:nvPr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2327971"/>
            <a:ext cx="6264178" cy="206210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We want our search flexible from  the start, adjustable on the fly and present search results in an accessible manner.</a:t>
            </a:r>
            <a:endParaRPr lang="en-DE" sz="32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B733EC-8599-32E4-CDFC-7DB2B15E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76174"/>
            <a:ext cx="3048000" cy="540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CF42A7-411D-0886-4858-C309DF203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1703" y="4529801"/>
            <a:ext cx="2457297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4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702894"/>
              </p:ext>
            </p:extLst>
          </p:nvPr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2327970"/>
            <a:ext cx="4782347" cy="3539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200" dirty="0"/>
              <a:t>We want to work with adjustable distance based groups of departures and destinations. In search results we want to combine local transportation and accommodation.</a:t>
            </a:r>
            <a:endParaRPr lang="en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E8FB2-2245-62CC-DAA8-FB02D3F8B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75" y="590346"/>
            <a:ext cx="3958383" cy="3965315"/>
          </a:xfrm>
          <a:prstGeom prst="rect">
            <a:avLst/>
          </a:prstGeom>
          <a:effectLst>
            <a:softEdge rad="73857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4BFF4-7B27-7821-2159-5A8FDCEC1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943725" y="4455648"/>
            <a:ext cx="3012020" cy="2211946"/>
          </a:xfrm>
          <a:prstGeom prst="rect">
            <a:avLst/>
          </a:prstGeom>
          <a:effectLst>
            <a:softEdge rad="75145"/>
          </a:effectLst>
        </p:spPr>
      </p:pic>
    </p:spTree>
    <p:extLst>
      <p:ext uri="{BB962C8B-B14F-4D97-AF65-F5344CB8AC3E}">
        <p14:creationId xmlns:p14="http://schemas.microsoft.com/office/powerpoint/2010/main" val="219713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662DA2-1CD4-617A-E06B-AB6A50F8C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194957"/>
              </p:ext>
            </p:extLst>
          </p:nvPr>
        </p:nvGraphicFramePr>
        <p:xfrm>
          <a:off x="818404" y="836618"/>
          <a:ext cx="4782347" cy="800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56BF11-3B36-2A27-858A-E7D240B1D8B4}"/>
              </a:ext>
            </a:extLst>
          </p:cNvPr>
          <p:cNvSpPr txBox="1"/>
          <p:nvPr/>
        </p:nvSpPr>
        <p:spPr>
          <a:xfrm>
            <a:off x="818404" y="2327970"/>
            <a:ext cx="9954371" cy="3539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3200" dirty="0"/>
              <a:t>First get some data and prototype the flight search solutions, combine data with accomodations.</a:t>
            </a:r>
          </a:p>
          <a:p>
            <a:r>
              <a:rPr lang="en-DE" sz="3200" dirty="0"/>
              <a:t>See if we get any ecouraging results. For now we want significantly cheaper flights with probability </a:t>
            </a:r>
            <a:r>
              <a:rPr lang="en-DE" sz="3200" dirty="0">
                <a:solidFill>
                  <a:srgbClr val="FF0000"/>
                </a:solidFill>
              </a:rPr>
              <a:t>0.6</a:t>
            </a:r>
          </a:p>
          <a:p>
            <a:endParaRPr lang="en-DE" sz="3200" dirty="0"/>
          </a:p>
          <a:p>
            <a:r>
              <a:rPr lang="en-DE" sz="3200" dirty="0"/>
              <a:t>The data must provide info on flights dates and prices.</a:t>
            </a:r>
          </a:p>
          <a:p>
            <a:r>
              <a:rPr lang="en-DE" sz="3200" dirty="0"/>
              <a:t>Airport geolocations. Available accomodations around.</a:t>
            </a:r>
          </a:p>
        </p:txBody>
      </p:sp>
    </p:spTree>
    <p:extLst>
      <p:ext uri="{BB962C8B-B14F-4D97-AF65-F5344CB8AC3E}">
        <p14:creationId xmlns:p14="http://schemas.microsoft.com/office/powerpoint/2010/main" val="2360073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</TotalTime>
  <Words>942</Words>
  <Application>Microsoft Macintosh PowerPoint</Application>
  <PresentationFormat>Widescreen</PresentationFormat>
  <Paragraphs>120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OR travel on a budget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 travel on a budget</dc:title>
  <dc:creator>A Daniel</dc:creator>
  <cp:lastModifiedBy>A Daniel</cp:lastModifiedBy>
  <cp:revision>10</cp:revision>
  <dcterms:created xsi:type="dcterms:W3CDTF">2022-05-19T10:19:51Z</dcterms:created>
  <dcterms:modified xsi:type="dcterms:W3CDTF">2022-05-20T12:19:47Z</dcterms:modified>
</cp:coreProperties>
</file>